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483" r:id="rId2"/>
    <p:sldId id="321" r:id="rId3"/>
    <p:sldId id="322" r:id="rId4"/>
    <p:sldId id="484" r:id="rId5"/>
    <p:sldId id="485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07"/>
    <p:restoredTop sz="95325"/>
  </p:normalViewPr>
  <p:slideViewPr>
    <p:cSldViewPr>
      <p:cViewPr varScale="1">
        <p:scale>
          <a:sx n="89" d="100"/>
          <a:sy n="89" d="100"/>
        </p:scale>
        <p:origin x="1661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84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35D4E99-BA59-3A45-92A2-D339BFCFFE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ACA4C0-7231-B54F-9EE2-C6430196DC7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667EA-7886-6C4C-8478-D98D70E5A1BA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ADE2D-A0ED-E445-B698-42C19DE70DD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F0B4BB-526C-944B-89F3-642D66F5D3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AA746-292A-E145-A52D-DA8981AEC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658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96031-A7F0-41AE-A0DD-498D3C37CCBB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7B967-F0D4-445E-AD58-B686A8D2D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65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77B967-F0D4-445E-AD58-B686A8D2DEE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303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E0FA00-8891-4EAF-9A06-81329CCB3162}" type="datetimeFigureOut">
              <a:rPr lang="en-CA" smtClean="0"/>
              <a:pPr/>
              <a:t>2022-12-11</a:t>
            </a:fld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63DBA1-709A-4066-BEEF-B899BC39853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6604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E0FA00-8891-4EAF-9A06-81329CCB3162}" type="datetimeFigureOut">
              <a:rPr lang="en-CA" smtClean="0"/>
              <a:pPr/>
              <a:t>2022-12-11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63DBA1-709A-4066-BEEF-B899BC39853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691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E0FA00-8891-4EAF-9A06-81329CCB3162}" type="datetimeFigureOut">
              <a:rPr lang="en-CA" smtClean="0"/>
              <a:pPr/>
              <a:t>2022-12-11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63DBA1-709A-4066-BEEF-B899BC39853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2308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305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E0FA00-8891-4EAF-9A06-81329CCB3162}" type="datetimeFigureOut">
              <a:rPr lang="en-CA" smtClean="0"/>
              <a:pPr/>
              <a:t>2022-12-11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63DBA1-709A-4066-BEEF-B899BC398533}" type="slidenum">
              <a:rPr lang="en-CA" smtClean="0"/>
              <a:pPr/>
              <a:t>‹#›</a:t>
            </a:fld>
            <a:endParaRPr lang="en-CA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alphaModFix am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67656"/>
            <a:ext cx="9144000" cy="97738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BC1738D-03B5-D642-8AC4-8AFA8C3A92A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6112193"/>
            <a:ext cx="861593" cy="65128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889490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E0FA00-8891-4EAF-9A06-81329CCB3162}" type="datetimeFigureOut">
              <a:rPr lang="en-CA" smtClean="0"/>
              <a:pPr/>
              <a:t>2022-12-11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63DBA1-709A-4066-BEEF-B899BC39853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554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E0FA00-8891-4EAF-9A06-81329CCB3162}" type="datetimeFigureOut">
              <a:rPr lang="en-CA" smtClean="0"/>
              <a:pPr/>
              <a:t>2022-12-11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36296" y="6356350"/>
            <a:ext cx="145050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F63DBA1-709A-4066-BEEF-B899BC398533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8D422D-C556-0746-89C6-F38C14B17C8B}"/>
              </a:ext>
            </a:extLst>
          </p:cNvPr>
          <p:cNvSpPr txBox="1"/>
          <p:nvPr userDrawn="1"/>
        </p:nvSpPr>
        <p:spPr>
          <a:xfrm>
            <a:off x="8961120" y="22758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290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E0FA00-8891-4EAF-9A06-81329CCB3162}" type="datetimeFigureOut">
              <a:rPr lang="en-CA" smtClean="0"/>
              <a:pPr/>
              <a:t>2022-12-11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63DBA1-709A-4066-BEEF-B899BC39853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9585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E0FA00-8891-4EAF-9A06-81329CCB3162}" type="datetimeFigureOut">
              <a:rPr lang="en-CA" smtClean="0"/>
              <a:pPr/>
              <a:t>2022-12-11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63DBA1-709A-4066-BEEF-B899BC39853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231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E0FA00-8891-4EAF-9A06-81329CCB3162}" type="datetimeFigureOut">
              <a:rPr lang="en-CA" smtClean="0"/>
              <a:pPr/>
              <a:t>2022-12-11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63DBA1-709A-4066-BEEF-B899BC39853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7132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E0FA00-8891-4EAF-9A06-81329CCB3162}" type="datetimeFigureOut">
              <a:rPr lang="en-CA" smtClean="0"/>
              <a:pPr/>
              <a:t>2022-12-11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63DBA1-709A-4066-BEEF-B899BC39853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0355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E0FA00-8891-4EAF-9A06-81329CCB3162}" type="datetimeFigureOut">
              <a:rPr lang="en-CA" smtClean="0"/>
              <a:pPr/>
              <a:t>2022-12-11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63DBA1-709A-4066-BEEF-B899BC39853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3476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A6B82E1-A104-5548-B9DB-C132676BD6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E0FA00-8891-4EAF-9A06-81329CCB3162}" type="datetimeFigureOut">
              <a:rPr lang="en-CA" smtClean="0"/>
              <a:pPr/>
              <a:t>2022-12-11</a:t>
            </a:fld>
            <a:endParaRPr lang="en-CA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D89D50C-ED66-7143-AEB1-25960AA3D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F9573A87-5976-B64E-80D3-6DE553195E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63DBA1-709A-4066-BEEF-B899BC398533}" type="slidenum">
              <a:rPr lang="en-CA" smtClean="0"/>
              <a:pPr/>
              <a:t>‹#›</a:t>
            </a:fld>
            <a:endParaRPr lang="en-CA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73DEF9B-9419-F04D-8DE7-66013C6D75D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67656"/>
            <a:ext cx="9144000" cy="97738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BFFAA3C-2A84-5E45-A991-C461D6BE9476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6118627"/>
            <a:ext cx="818851" cy="64368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D61F423-D60B-F042-AA7C-2EDE42C6B0D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182" y="6096001"/>
            <a:ext cx="1327018" cy="76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79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jpeg"/><Relationship Id="rId7" Type="http://schemas.openxmlformats.org/officeDocument/2006/relationships/image" Target="../media/image9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0158" y="5732355"/>
            <a:ext cx="331836" cy="631379"/>
          </a:xfrm>
          <a:prstGeom prst="rect">
            <a:avLst/>
          </a:prstGeom>
        </p:spPr>
      </p:pic>
      <p:sp>
        <p:nvSpPr>
          <p:cNvPr id="18" name="Title 17"/>
          <p:cNvSpPr>
            <a:spLocks noGrp="1"/>
          </p:cNvSpPr>
          <p:nvPr>
            <p:ph type="ctrTitle"/>
          </p:nvPr>
        </p:nvSpPr>
        <p:spPr>
          <a:xfrm>
            <a:off x="203926" y="4664495"/>
            <a:ext cx="8648068" cy="1172899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hr-HR" sz="2200" b="1" dirty="0"/>
              <a:t>Vrsta i način proračuna cijene vodnih usluga</a:t>
            </a:r>
            <a:endParaRPr lang="hr-HR" sz="1400" i="1" dirty="0">
              <a:cs typeface="Calibri"/>
            </a:endParaRPr>
          </a:p>
        </p:txBody>
      </p:sp>
      <p:pic>
        <p:nvPicPr>
          <p:cNvPr id="2050" name="Picture 1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26" y="5822692"/>
            <a:ext cx="1627686" cy="49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43A511CF-A30B-9E4A-9FE5-75E5021217B8}"/>
              </a:ext>
            </a:extLst>
          </p:cNvPr>
          <p:cNvGrpSpPr/>
          <p:nvPr/>
        </p:nvGrpSpPr>
        <p:grpSpPr>
          <a:xfrm>
            <a:off x="-17444" y="404664"/>
            <a:ext cx="9161444" cy="4116936"/>
            <a:chOff x="-17444" y="404664"/>
            <a:chExt cx="9161444" cy="4116936"/>
          </a:xfrm>
        </p:grpSpPr>
        <p:sp>
          <p:nvSpPr>
            <p:cNvPr id="16" name="Rectangle 15"/>
            <p:cNvSpPr/>
            <p:nvPr/>
          </p:nvSpPr>
          <p:spPr>
            <a:xfrm>
              <a:off x="0" y="4069081"/>
              <a:ext cx="9144000" cy="45719"/>
            </a:xfrm>
            <a:prstGeom prst="rect">
              <a:avLst/>
            </a:prstGeom>
            <a:gradFill flip="none" rotWithShape="1">
              <a:gsLst>
                <a:gs pos="16000">
                  <a:srgbClr val="00194C">
                    <a:lumMod val="91000"/>
                    <a:lumOff val="9000"/>
                  </a:srgbClr>
                </a:gs>
                <a:gs pos="74000">
                  <a:schemeClr val="accent3">
                    <a:lumMod val="20000"/>
                    <a:lumOff val="80000"/>
                  </a:schemeClr>
                </a:gs>
                <a:gs pos="27000">
                  <a:schemeClr val="accent2">
                    <a:lumMod val="75000"/>
                  </a:schemeClr>
                </a:gs>
                <a:gs pos="46000">
                  <a:schemeClr val="accent2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35484CE-48E1-2F4B-AE3B-AD22D0EFD3EE}"/>
                </a:ext>
              </a:extLst>
            </p:cNvPr>
            <p:cNvGrpSpPr/>
            <p:nvPr/>
          </p:nvGrpSpPr>
          <p:grpSpPr>
            <a:xfrm>
              <a:off x="-17444" y="404664"/>
              <a:ext cx="9144000" cy="4116936"/>
              <a:chOff x="0" y="0"/>
              <a:chExt cx="9144000" cy="4116936"/>
            </a:xfrm>
          </p:grpSpPr>
          <p:pic>
            <p:nvPicPr>
              <p:cNvPr id="3" name="Picture 2" descr="A close up of a sign  Description generated with high confidence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32445"/>
              <a:stretch/>
            </p:blipFill>
            <p:spPr>
              <a:xfrm>
                <a:off x="0" y="0"/>
                <a:ext cx="9144000" cy="4116936"/>
              </a:xfrm>
              <a:prstGeom prst="rect">
                <a:avLst/>
              </a:prstGeom>
            </p:spPr>
          </p:pic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15634E36-DCBB-1A4C-888D-30C2EA7D3E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78679" y="1354979"/>
                <a:ext cx="1498562" cy="1219200"/>
              </a:xfrm>
              <a:prstGeom prst="rect">
                <a:avLst/>
              </a:prstGeom>
              <a:solidFill>
                <a:schemeClr val="bg1"/>
              </a:solidFill>
            </p:spPr>
          </p:pic>
        </p:grp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F556FCC9-694E-DA43-9585-C8375D34A0B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8810" y="1759643"/>
              <a:ext cx="1550987" cy="1219200"/>
            </a:xfrm>
            <a:prstGeom prst="rect">
              <a:avLst/>
            </a:prstGeom>
            <a:solidFill>
              <a:schemeClr val="bg1"/>
            </a:solidFill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F0025AC-76A0-F34E-9FF5-B41CF1528D7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250944"/>
            <a:ext cx="683561" cy="683561"/>
          </a:xfrm>
          <a:prstGeom prst="rect">
            <a:avLst/>
          </a:prstGeom>
        </p:spPr>
      </p:pic>
      <p:pic>
        <p:nvPicPr>
          <p:cNvPr id="1000100002" name="ODT_ATTR_LBL_LOGO">
            <a:extLst>
              <a:ext uri="{FF2B5EF4-FFF2-40B4-BE49-F238E27FC236}">
                <a16:creationId xmlns:a16="http://schemas.microsoft.com/office/drawing/2014/main" id="{B066AC4A-9A1C-4C10-800A-DAF9F2764385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000"/>
            <a:ext cx="316230" cy="17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56216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42"/>
            <a:ext cx="8229600" cy="994118"/>
          </a:xfrm>
          <a:prstGeom prst="rect">
            <a:avLst/>
          </a:prstGeom>
        </p:spPr>
        <p:txBody>
          <a:bodyPr lIns="91428" tIns="45715" rIns="91428" bIns="45715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5pPr>
            <a:lvl6pPr marL="456577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6pPr>
            <a:lvl7pPr marL="913157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7pPr>
            <a:lvl8pPr marL="1369735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8pPr>
            <a:lvl9pPr marL="1826314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bs-Latn-BA" sz="3600" b="1" dirty="0">
                <a:solidFill>
                  <a:srgbClr val="000000"/>
                </a:solidFill>
              </a:rPr>
              <a:t>TARIFNA STRUKTURA I NAČIN PRORAČUNA CIJENE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05931" y="1301552"/>
            <a:ext cx="8932138" cy="4483511"/>
          </a:xfrm>
          <a:prstGeom prst="rect">
            <a:avLst/>
          </a:prstGeom>
        </p:spPr>
        <p:txBody>
          <a:bodyPr lIns="91428" tIns="45715" rIns="91428" bIns="45715"/>
          <a:lstStyle>
            <a:lvl1pPr marL="228287" indent="-228287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4865" indent="-228287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1447" indent="-228287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598024" indent="-228287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4604" indent="-228287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1182" indent="-228287" algn="l" defTabSz="91315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7761" indent="-228287" algn="l" defTabSz="91315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4339" indent="-228287" algn="l" defTabSz="91315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0919" indent="-228287" algn="l" defTabSz="91315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BA" sz="2500" dirty="0">
                <a:solidFill>
                  <a:srgbClr val="000000"/>
                </a:solidFill>
              </a:rPr>
              <a:t>model jedinstvene jedinične cijene po m</a:t>
            </a:r>
            <a:r>
              <a:rPr lang="hr-BA" sz="2500" baseline="30000" dirty="0">
                <a:solidFill>
                  <a:srgbClr val="000000"/>
                </a:solidFill>
              </a:rPr>
              <a:t>3</a:t>
            </a:r>
            <a:r>
              <a:rPr lang="hr-BA" sz="2500" dirty="0">
                <a:solidFill>
                  <a:srgbClr val="000000"/>
                </a:solidFill>
              </a:rPr>
              <a:t> vode sa plaćanjem prema potrošenoj količini sa pretplatom</a:t>
            </a:r>
          </a:p>
          <a:p>
            <a:r>
              <a:rPr lang="hr-BA" sz="2500" dirty="0">
                <a:solidFill>
                  <a:srgbClr val="000000"/>
                </a:solidFill>
              </a:rPr>
              <a:t>cijena po m</a:t>
            </a:r>
            <a:r>
              <a:rPr lang="hr-BA" sz="2500" baseline="30000" dirty="0">
                <a:solidFill>
                  <a:srgbClr val="000000"/>
                </a:solidFill>
              </a:rPr>
              <a:t>3 </a:t>
            </a:r>
            <a:r>
              <a:rPr lang="hr-BA" sz="2500" dirty="0">
                <a:solidFill>
                  <a:srgbClr val="000000"/>
                </a:solidFill>
              </a:rPr>
              <a:t>dugoročno ista za sve kategorije potrošača</a:t>
            </a:r>
          </a:p>
          <a:p>
            <a:pPr lvl="0"/>
            <a:r>
              <a:rPr lang="hr-BA" sz="2500" b="1" u="sng" dirty="0">
                <a:solidFill>
                  <a:srgbClr val="000000"/>
                </a:solidFill>
              </a:rPr>
              <a:t>Fiksni dio cijene</a:t>
            </a:r>
            <a:r>
              <a:rPr lang="hr-BA" sz="2500" b="1" dirty="0">
                <a:solidFill>
                  <a:srgbClr val="000000"/>
                </a:solidFill>
              </a:rPr>
              <a:t> </a:t>
            </a:r>
            <a:r>
              <a:rPr lang="hr-BA" sz="2500" b="1" dirty="0">
                <a:solidFill>
                  <a:srgbClr val="000000"/>
                </a:solidFill>
                <a:latin typeface="Calibri"/>
                <a:cs typeface="Calibri"/>
              </a:rPr>
              <a:t>u funkciji </a:t>
            </a:r>
            <a:r>
              <a:rPr lang="hr-BA" sz="2500" b="1" dirty="0">
                <a:solidFill>
                  <a:srgbClr val="000000"/>
                </a:solidFill>
              </a:rPr>
              <a:t>efikasnog mjerenja</a:t>
            </a:r>
            <a:r>
              <a:rPr lang="hr-BA" sz="2500" dirty="0">
                <a:solidFill>
                  <a:srgbClr val="000000"/>
                </a:solidFill>
              </a:rPr>
              <a:t>, pokriva troškove održavanja vodomjera (potrošačkih, zonskih i na izvorištu), te eventualno i dio troška amortizacije ili drugih fiksnih troškova</a:t>
            </a:r>
          </a:p>
          <a:p>
            <a:r>
              <a:rPr lang="hr-BA" sz="2500" dirty="0">
                <a:solidFill>
                  <a:srgbClr val="000000"/>
                </a:solidFill>
              </a:rPr>
              <a:t>Fiksni dio cijene (i) = TZV(i)/Mjes(i) + Post (i) x SumZon</a:t>
            </a:r>
          </a:p>
          <a:p>
            <a:r>
              <a:rPr lang="hr-BA" sz="2500" b="1" u="sng" dirty="0">
                <a:solidFill>
                  <a:srgbClr val="000000"/>
                </a:solidFill>
              </a:rPr>
              <a:t>Jedinična cijena vode po m</a:t>
            </a:r>
            <a:r>
              <a:rPr lang="hr-BA" sz="2500" b="1" baseline="30000" dirty="0">
                <a:solidFill>
                  <a:srgbClr val="000000"/>
                </a:solidFill>
              </a:rPr>
              <a:t>3 - </a:t>
            </a:r>
            <a:r>
              <a:rPr lang="hr-BA" sz="2500" dirty="0">
                <a:solidFill>
                  <a:srgbClr val="000000"/>
                </a:solidFill>
              </a:rPr>
              <a:t>svi procijenjeni (direktni i indirektni) troškovi se podijele sa predviđenom potrošnjom </a:t>
            </a:r>
          </a:p>
          <a:p>
            <a:pPr lvl="0"/>
            <a:r>
              <a:rPr lang="hr-BA" sz="2500" dirty="0">
                <a:solidFill>
                  <a:srgbClr val="000000"/>
                </a:solidFill>
              </a:rPr>
              <a:t>naknadno dijeljenje dobivene cijene vode po m</a:t>
            </a:r>
            <a:r>
              <a:rPr lang="hr-BA" sz="2500" baseline="30000" dirty="0">
                <a:solidFill>
                  <a:srgbClr val="000000"/>
                </a:solidFill>
              </a:rPr>
              <a:t>3</a:t>
            </a:r>
            <a:r>
              <a:rPr lang="hr-BA" sz="2500" dirty="0">
                <a:solidFill>
                  <a:srgbClr val="000000"/>
                </a:solidFill>
              </a:rPr>
              <a:t> sa postotkom koji označava ciljanu stopu naplate , ne manju od 95%</a:t>
            </a:r>
          </a:p>
          <a:p>
            <a:pPr lvl="0"/>
            <a:endParaRPr lang="bs-Latn-BA" sz="25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lIns="91428" tIns="45715" rIns="91428" bIns="45715"/>
          <a:lstStyle>
            <a:defPPr>
              <a:defRPr lang="sv-S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45657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315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69735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631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2892" algn="l" defTabSz="456577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39472" algn="l" defTabSz="456577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196050" algn="l" defTabSz="456577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2629" algn="l" defTabSz="456577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fld id="{3AD2871C-5A1F-7E48-958E-1420BDA97A35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9940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211863" y="1513667"/>
            <a:ext cx="8932138" cy="4483511"/>
          </a:xfrm>
          <a:prstGeom prst="rect">
            <a:avLst/>
          </a:prstGeom>
        </p:spPr>
        <p:txBody>
          <a:bodyPr lIns="91428" tIns="45715" rIns="91428" bIns="45715"/>
          <a:lstStyle>
            <a:lvl1pPr marL="228287" indent="-228287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4865" indent="-228287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1447" indent="-228287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598024" indent="-228287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4604" indent="-228287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1182" indent="-228287" algn="l" defTabSz="91315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7761" indent="-228287" algn="l" defTabSz="91315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4339" indent="-228287" algn="l" defTabSz="91315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0919" indent="-228287" algn="l" defTabSz="91315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hr-BA" sz="2400" dirty="0">
                <a:solidFill>
                  <a:srgbClr val="000000"/>
                </a:solidFill>
              </a:rPr>
              <a:t>Uključuju redovne operativne troškove, pune troškove amortizacije na sva stalna sredstva, eventualno troškove kapitalnih investicija</a:t>
            </a:r>
          </a:p>
          <a:p>
            <a:r>
              <a:rPr lang="hr-BA" sz="2400" b="1" dirty="0">
                <a:solidFill>
                  <a:srgbClr val="000000"/>
                </a:solidFill>
              </a:rPr>
              <a:t>Prihode ostvarene po ovom osnovu knjižiti na različita konta, koristiti za namijenjene svrhe</a:t>
            </a:r>
          </a:p>
          <a:p>
            <a:r>
              <a:rPr lang="hr-BA" sz="2400" b="1" dirty="0">
                <a:solidFill>
                  <a:srgbClr val="000000"/>
                </a:solidFill>
              </a:rPr>
              <a:t>Prihodi ostvareni po osnovu dijela cijene koji se odnosi  na amortizaciju se troše isključivo na način određen planom</a:t>
            </a:r>
          </a:p>
          <a:p>
            <a:r>
              <a:rPr lang="hr-BA" sz="2400" dirty="0">
                <a:solidFill>
                  <a:srgbClr val="000000"/>
                </a:solidFill>
              </a:rPr>
              <a:t>Plan </a:t>
            </a:r>
            <a:r>
              <a:rPr lang="ta-IN" sz="2400" dirty="0">
                <a:solidFill>
                  <a:srgbClr val="000000"/>
                </a:solidFill>
              </a:rPr>
              <a:t>OBAVEZNO </a:t>
            </a:r>
            <a:r>
              <a:rPr lang="hr-BA" sz="2400" dirty="0">
                <a:solidFill>
                  <a:srgbClr val="000000"/>
                </a:solidFill>
              </a:rPr>
              <a:t>uključuje i program smanjenja neprihodovane vode te redovne zamjene elemenata infrastrukturnog sistema</a:t>
            </a:r>
          </a:p>
          <a:p>
            <a:endParaRPr lang="hr-BA" sz="2400" dirty="0">
              <a:solidFill>
                <a:srgbClr val="000000"/>
              </a:solidFill>
            </a:endParaRPr>
          </a:p>
          <a:p>
            <a:r>
              <a:rPr lang="hr-BA" sz="2400" dirty="0">
                <a:solidFill>
                  <a:srgbClr val="000000"/>
                </a:solidFill>
              </a:rPr>
              <a:t>Jedinična cijena po m</a:t>
            </a:r>
            <a:r>
              <a:rPr lang="hr-BA" sz="2400" baseline="30000" dirty="0">
                <a:solidFill>
                  <a:srgbClr val="000000"/>
                </a:solidFill>
              </a:rPr>
              <a:t>3</a:t>
            </a:r>
            <a:r>
              <a:rPr lang="hr-BA" sz="2400" dirty="0">
                <a:solidFill>
                  <a:srgbClr val="000000"/>
                </a:solidFill>
              </a:rPr>
              <a:t> = Predviđeni troškovi djelatnosti (u KM) / Predviđena fakturirana količina vode (u m3) x (1/Napl)</a:t>
            </a:r>
          </a:p>
          <a:p>
            <a:pPr lvl="0"/>
            <a:endParaRPr lang="bs-Latn-BA" sz="25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lIns="91428" tIns="45715" rIns="91428" bIns="45715"/>
          <a:lstStyle>
            <a:defPPr>
              <a:defRPr lang="sv-S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45657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315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69735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631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2892" algn="l" defTabSz="456577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39472" algn="l" defTabSz="456577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196050" algn="l" defTabSz="456577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2629" algn="l" defTabSz="456577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fld id="{3AD2871C-5A1F-7E48-958E-1420BDA97A35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 descr="moneya_gm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370" y="4561974"/>
            <a:ext cx="1116139" cy="65512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A45C4F0-4BD3-3C40-9EDC-416E02D27872}"/>
              </a:ext>
            </a:extLst>
          </p:cNvPr>
          <p:cNvSpPr txBox="1">
            <a:spLocks/>
          </p:cNvSpPr>
          <p:nvPr/>
        </p:nvSpPr>
        <p:spPr>
          <a:xfrm>
            <a:off x="457200" y="274642"/>
            <a:ext cx="8229600" cy="994118"/>
          </a:xfrm>
          <a:prstGeom prst="rect">
            <a:avLst/>
          </a:prstGeom>
        </p:spPr>
        <p:txBody>
          <a:bodyPr lIns="91428" tIns="45715" rIns="91428" bIns="45715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5pPr>
            <a:lvl6pPr marL="456577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6pPr>
            <a:lvl7pPr marL="913157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7pPr>
            <a:lvl8pPr marL="1369735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8pPr>
            <a:lvl9pPr marL="1826314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bs-Latn-BA" sz="3600" b="1" dirty="0">
                <a:solidFill>
                  <a:srgbClr val="000000"/>
                </a:solidFill>
              </a:rPr>
              <a:t>TARIFNA STRUKTURA I NAČIN PRORAČUNA CIJENE</a:t>
            </a:r>
          </a:p>
        </p:txBody>
      </p:sp>
    </p:spTree>
    <p:extLst>
      <p:ext uri="{BB962C8B-B14F-4D97-AF65-F5344CB8AC3E}">
        <p14:creationId xmlns:p14="http://schemas.microsoft.com/office/powerpoint/2010/main" val="254950520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211863" y="1268761"/>
            <a:ext cx="8932138" cy="4728418"/>
          </a:xfrm>
          <a:prstGeom prst="rect">
            <a:avLst/>
          </a:prstGeom>
        </p:spPr>
        <p:txBody>
          <a:bodyPr lIns="91428" tIns="45715" rIns="91428" bIns="45715"/>
          <a:lstStyle>
            <a:lvl1pPr marL="228287" indent="-228287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4865" indent="-228287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1447" indent="-228287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598024" indent="-228287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4604" indent="-228287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1182" indent="-228287" algn="l" defTabSz="91315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7761" indent="-228287" algn="l" defTabSz="91315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4339" indent="-228287" algn="l" defTabSz="91315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0919" indent="-228287" algn="l" defTabSz="91315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hr-BA" sz="2400" dirty="0">
                <a:solidFill>
                  <a:srgbClr val="000000"/>
                </a:solidFill>
              </a:rPr>
              <a:t>Profil vodomjera i broj takvih vodomjera korisnika usluga</a:t>
            </a:r>
          </a:p>
          <a:p>
            <a:r>
              <a:rPr lang="hr-BA" sz="2400" dirty="0">
                <a:solidFill>
                  <a:srgbClr val="000000"/>
                </a:solidFill>
              </a:rPr>
              <a:t>Profil vodomjera i broj takvih zonskih (potrebnih) vodomjera</a:t>
            </a:r>
          </a:p>
          <a:p>
            <a:r>
              <a:rPr lang="hr-BA" sz="2400" dirty="0">
                <a:solidFill>
                  <a:srgbClr val="000000"/>
                </a:solidFill>
              </a:rPr>
              <a:t>Stvarni trošak zamjene za svaki takav vodomjer (ne cijena, već trošak)</a:t>
            </a:r>
          </a:p>
          <a:p>
            <a:r>
              <a:rPr lang="hr-BA" sz="2400" dirty="0">
                <a:solidFill>
                  <a:srgbClr val="000000"/>
                </a:solidFill>
              </a:rPr>
              <a:t>Razdvojeno za svaku od tri vrste vodnih usluga procjene ( jedna ili tri godine ) za:</a:t>
            </a:r>
          </a:p>
          <a:p>
            <a:pPr lvl="1"/>
            <a:r>
              <a:rPr lang="hr-BA" sz="2000" dirty="0">
                <a:solidFill>
                  <a:srgbClr val="000000"/>
                </a:solidFill>
              </a:rPr>
              <a:t>materijalne troškove</a:t>
            </a:r>
          </a:p>
          <a:p>
            <a:pPr lvl="1"/>
            <a:r>
              <a:rPr lang="hr-BA" sz="2000" dirty="0">
                <a:solidFill>
                  <a:srgbClr val="000000"/>
                </a:solidFill>
              </a:rPr>
              <a:t>troškove plaća i ostalih primanja zaposlenih i drugih fizičkih lica</a:t>
            </a:r>
          </a:p>
          <a:p>
            <a:pPr lvl="1"/>
            <a:r>
              <a:rPr lang="hr-BA" sz="2000" dirty="0">
                <a:solidFill>
                  <a:srgbClr val="000000"/>
                </a:solidFill>
              </a:rPr>
              <a:t>troškove proizvodnih usluga</a:t>
            </a:r>
          </a:p>
          <a:p>
            <a:pPr lvl="1"/>
            <a:r>
              <a:rPr lang="hr-BA" sz="2000" dirty="0">
                <a:solidFill>
                  <a:srgbClr val="000000"/>
                </a:solidFill>
              </a:rPr>
              <a:t>amortizaciju i troškove rezerviranja</a:t>
            </a:r>
          </a:p>
          <a:p>
            <a:pPr lvl="1"/>
            <a:r>
              <a:rPr lang="hr-BA" sz="2000" dirty="0">
                <a:solidFill>
                  <a:srgbClr val="000000"/>
                </a:solidFill>
              </a:rPr>
              <a:t>nematerijalne troškove</a:t>
            </a:r>
          </a:p>
          <a:p>
            <a:pPr lvl="1"/>
            <a:r>
              <a:rPr lang="hr-BA" sz="2000" dirty="0">
                <a:solidFill>
                  <a:srgbClr val="000000"/>
                </a:solidFill>
              </a:rPr>
              <a:t>financijske rashode (tečajne razlike i kamate na kredite kojima se financira sanacija, rekonstrukcija i izgradnja/nabavka infrastrukture)</a:t>
            </a:r>
          </a:p>
          <a:p>
            <a:endParaRPr lang="hr-BA" sz="2400" dirty="0">
              <a:solidFill>
                <a:srgbClr val="000000"/>
              </a:solidFill>
            </a:endParaRPr>
          </a:p>
          <a:p>
            <a:endParaRPr lang="hr-BA" sz="2400" dirty="0">
              <a:solidFill>
                <a:srgbClr val="000000"/>
              </a:solidFill>
            </a:endParaRPr>
          </a:p>
          <a:p>
            <a:pPr lvl="0"/>
            <a:endParaRPr lang="bs-Latn-BA" sz="25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lIns="91428" tIns="45715" rIns="91428" bIns="45715"/>
          <a:lstStyle>
            <a:defPPr>
              <a:defRPr lang="sv-S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45657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315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69735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631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2892" algn="l" defTabSz="456577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39472" algn="l" defTabSz="456577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196050" algn="l" defTabSz="456577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2629" algn="l" defTabSz="456577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fld id="{3AD2871C-5A1F-7E48-958E-1420BDA97A35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A45C4F0-4BD3-3C40-9EDC-416E02D27872}"/>
              </a:ext>
            </a:extLst>
          </p:cNvPr>
          <p:cNvSpPr txBox="1">
            <a:spLocks/>
          </p:cNvSpPr>
          <p:nvPr/>
        </p:nvSpPr>
        <p:spPr>
          <a:xfrm>
            <a:off x="457200" y="274642"/>
            <a:ext cx="8229600" cy="994118"/>
          </a:xfrm>
          <a:prstGeom prst="rect">
            <a:avLst/>
          </a:prstGeom>
        </p:spPr>
        <p:txBody>
          <a:bodyPr lIns="91428" tIns="45715" rIns="91428" bIns="45715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5pPr>
            <a:lvl6pPr marL="456577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6pPr>
            <a:lvl7pPr marL="913157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7pPr>
            <a:lvl8pPr marL="1369735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8pPr>
            <a:lvl9pPr marL="1826314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bs-Latn-BA" sz="3600" b="1" dirty="0">
                <a:solidFill>
                  <a:srgbClr val="000000"/>
                </a:solidFill>
              </a:rPr>
              <a:t>POTREBNI PODACI ZA PRIMJENU METODOLOGIJE IZ POSLOVNOG PLANA</a:t>
            </a:r>
          </a:p>
        </p:txBody>
      </p:sp>
    </p:spTree>
    <p:extLst>
      <p:ext uri="{BB962C8B-B14F-4D97-AF65-F5344CB8AC3E}">
        <p14:creationId xmlns:p14="http://schemas.microsoft.com/office/powerpoint/2010/main" val="361414073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211863" y="1513667"/>
            <a:ext cx="8932138" cy="4483511"/>
          </a:xfrm>
          <a:prstGeom prst="rect">
            <a:avLst/>
          </a:prstGeom>
        </p:spPr>
        <p:txBody>
          <a:bodyPr lIns="91428" tIns="45715" rIns="91428" bIns="45715"/>
          <a:lstStyle>
            <a:lvl1pPr marL="228287" indent="-228287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4865" indent="-228287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1447" indent="-228287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598024" indent="-228287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4604" indent="-228287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1182" indent="-228287" algn="l" defTabSz="91315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7761" indent="-228287" algn="l" defTabSz="91315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4339" indent="-228287" algn="l" defTabSz="91315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0919" indent="-228287" algn="l" defTabSz="91315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hr-BA" sz="2400" dirty="0">
                <a:solidFill>
                  <a:srgbClr val="000000"/>
                </a:solidFill>
              </a:rPr>
              <a:t>Očekivano fakturiranje vode u m3 u narednoj godini</a:t>
            </a:r>
          </a:p>
          <a:p>
            <a:pPr lvl="0"/>
            <a:r>
              <a:rPr lang="hr-BA" sz="2400" dirty="0">
                <a:solidFill>
                  <a:srgbClr val="000000"/>
                </a:solidFill>
              </a:rPr>
              <a:t>Očekivani postotak naplate u % u narednoj godini</a:t>
            </a:r>
          </a:p>
          <a:p>
            <a:pPr lvl="0"/>
            <a:r>
              <a:rPr lang="hr-BA" sz="2400" dirty="0">
                <a:solidFill>
                  <a:srgbClr val="000000"/>
                </a:solidFill>
              </a:rPr>
              <a:t>Računa se prosječna cijena za sve korisnike usluga</a:t>
            </a:r>
          </a:p>
          <a:p>
            <a:pPr lvl="0"/>
            <a:r>
              <a:rPr lang="hr-BA" sz="2400" dirty="0">
                <a:solidFill>
                  <a:srgbClr val="000000"/>
                </a:solidFill>
              </a:rPr>
              <a:t>U prelazznom periodu moguće različite cijene za:</a:t>
            </a:r>
          </a:p>
          <a:p>
            <a:pPr lvl="1"/>
            <a:r>
              <a:rPr lang="hr-BA" sz="2200" dirty="0">
                <a:solidFill>
                  <a:srgbClr val="000000"/>
                </a:solidFill>
              </a:rPr>
              <a:t>domaćinstva	</a:t>
            </a:r>
          </a:p>
          <a:p>
            <a:pPr lvl="1"/>
            <a:r>
              <a:rPr lang="hr-BA" sz="2200" dirty="0">
                <a:solidFill>
                  <a:srgbClr val="000000"/>
                </a:solidFill>
              </a:rPr>
              <a:t>Institucije</a:t>
            </a:r>
          </a:p>
          <a:p>
            <a:pPr lvl="1"/>
            <a:r>
              <a:rPr lang="hr-BA" sz="2200" dirty="0">
                <a:solidFill>
                  <a:srgbClr val="000000"/>
                </a:solidFill>
              </a:rPr>
              <a:t>Privreda</a:t>
            </a:r>
          </a:p>
          <a:p>
            <a:r>
              <a:rPr lang="hr-BA" sz="2400" dirty="0">
                <a:solidFill>
                  <a:srgbClr val="000000"/>
                </a:solidFill>
              </a:rPr>
              <a:t>Kasnije se očekuju izjednačavanja cijena za sve korisnike</a:t>
            </a:r>
          </a:p>
          <a:p>
            <a:r>
              <a:rPr lang="hr-BA" sz="2400" dirty="0">
                <a:solidFill>
                  <a:srgbClr val="000000"/>
                </a:solidFill>
              </a:rPr>
              <a:t>U nastavku vidjeti primjer XLS modela sa virtualnim podacima, isti model koristiti za vježbu sa vlastitim podacima</a:t>
            </a:r>
          </a:p>
          <a:p>
            <a:r>
              <a:rPr lang="hr-BA" sz="2400" dirty="0">
                <a:solidFill>
                  <a:srgbClr val="000000"/>
                </a:solidFill>
              </a:rPr>
              <a:t>VAŽNO: Izbjeći dvostruki obračun istih troškova (</a:t>
            </a:r>
            <a:r>
              <a:rPr lang="hr-BA" sz="2400" b="1" i="1" dirty="0">
                <a:solidFill>
                  <a:srgbClr val="000000"/>
                </a:solidFill>
              </a:rPr>
              <a:t>double counting</a:t>
            </a:r>
            <a:r>
              <a:rPr lang="hr-BA" sz="2400" dirty="0">
                <a:solidFill>
                  <a:srgbClr val="000000"/>
                </a:solidFill>
              </a:rPr>
              <a:t>)</a:t>
            </a:r>
          </a:p>
          <a:p>
            <a:endParaRPr lang="hr-BA" sz="2400" dirty="0">
              <a:solidFill>
                <a:srgbClr val="000000"/>
              </a:solidFill>
            </a:endParaRPr>
          </a:p>
          <a:p>
            <a:pPr lvl="0"/>
            <a:endParaRPr lang="bs-Latn-BA" sz="25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lIns="91428" tIns="45715" rIns="91428" bIns="45715"/>
          <a:lstStyle>
            <a:defPPr>
              <a:defRPr lang="sv-S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45657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315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69735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631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2892" algn="l" defTabSz="456577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39472" algn="l" defTabSz="456577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196050" algn="l" defTabSz="456577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2629" algn="l" defTabSz="456577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fld id="{3AD2871C-5A1F-7E48-958E-1420BDA97A35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A45C4F0-4BD3-3C40-9EDC-416E02D27872}"/>
              </a:ext>
            </a:extLst>
          </p:cNvPr>
          <p:cNvSpPr txBox="1">
            <a:spLocks/>
          </p:cNvSpPr>
          <p:nvPr/>
        </p:nvSpPr>
        <p:spPr>
          <a:xfrm>
            <a:off x="457200" y="274642"/>
            <a:ext cx="8229600" cy="994118"/>
          </a:xfrm>
          <a:prstGeom prst="rect">
            <a:avLst/>
          </a:prstGeom>
        </p:spPr>
        <p:txBody>
          <a:bodyPr lIns="91428" tIns="45715" rIns="91428" bIns="45715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5pPr>
            <a:lvl6pPr marL="456577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6pPr>
            <a:lvl7pPr marL="913157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7pPr>
            <a:lvl8pPr marL="1369735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8pPr>
            <a:lvl9pPr marL="1826314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bs-Latn-BA" sz="3600" b="1" dirty="0">
                <a:solidFill>
                  <a:srgbClr val="000000"/>
                </a:solidFill>
              </a:rPr>
              <a:t>POTREBNI PODACI ZA PRIMJENU METODOLOGIJE IZ POSLOVNOG PLANA</a:t>
            </a:r>
          </a:p>
        </p:txBody>
      </p:sp>
    </p:spTree>
    <p:extLst>
      <p:ext uri="{BB962C8B-B14F-4D97-AF65-F5344CB8AC3E}">
        <p14:creationId xmlns:p14="http://schemas.microsoft.com/office/powerpoint/2010/main" val="498458175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6AEE8-15A3-AB3A-5D1B-6F7D404E2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hr-HR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Vrsta i način proračuna cijene vodnih usluga</a:t>
            </a:r>
            <a:endParaRPr lang="en-GB" sz="1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783D9-3C75-A2FA-9A06-DB5F613C3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3899"/>
            <a:ext cx="7886700" cy="75703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bs-Latn-BA" sz="1350" dirty="0"/>
          </a:p>
          <a:p>
            <a:pPr marL="0" indent="0">
              <a:buNone/>
            </a:pPr>
            <a:endParaRPr lang="bs-Latn-BA" sz="1350" dirty="0"/>
          </a:p>
          <a:p>
            <a:pPr marL="0" indent="0">
              <a:buNone/>
            </a:pPr>
            <a:endParaRPr lang="bs-Latn-BA" sz="1350" dirty="0"/>
          </a:p>
          <a:p>
            <a:pPr marL="0" indent="0">
              <a:buNone/>
            </a:pPr>
            <a:endParaRPr lang="bs-Latn-BA" sz="1350" dirty="0"/>
          </a:p>
          <a:p>
            <a:pPr marL="0" indent="0">
              <a:buNone/>
            </a:pPr>
            <a:endParaRPr lang="bs-Latn-BA" sz="135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92CF35-E7B4-73ED-F65A-0C8BCAB726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983" y="1245802"/>
            <a:ext cx="1230630" cy="474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14B12553-53B0-D0B9-79F6-A9E3DBFD0F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255" y="1051492"/>
            <a:ext cx="893445" cy="66913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2ECEE0E-DE9D-5C8A-D50C-7FA09C2D1801}"/>
              </a:ext>
            </a:extLst>
          </p:cNvPr>
          <p:cNvSpPr txBox="1">
            <a:spLocks/>
          </p:cNvSpPr>
          <p:nvPr/>
        </p:nvSpPr>
        <p:spPr>
          <a:xfrm>
            <a:off x="1873703" y="2294874"/>
            <a:ext cx="4984297" cy="48605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a-IN" sz="2700" b="1" spc="-38" dirty="0">
                <a:solidFill>
                  <a:prstClr val="black"/>
                </a:solidFill>
                <a:latin typeface="Calibri"/>
              </a:rPr>
              <a:t>Pitanja?</a:t>
            </a:r>
            <a:endParaRPr lang="bs-Latn-BA" sz="2700" b="1" spc="-38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9" name="Picture 8" descr="greg_sleeping_alarm_clock_md_wht.gif">
            <a:extLst>
              <a:ext uri="{FF2B5EF4-FFF2-40B4-BE49-F238E27FC236}">
                <a16:creationId xmlns:a16="http://schemas.microsoft.com/office/drawing/2014/main" id="{8C290562-7639-0D93-1CD7-8FED5BC228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820" y="3490232"/>
            <a:ext cx="1683884" cy="82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14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 MEG II template" id="{9A91E5AE-DED5-B64A-892D-105F9671B5B1}" vid="{8E51FA2E-70A7-5C41-BB5F-A2BDC5DB9B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4452</TotalTime>
  <Words>417</Words>
  <Application>Microsoft Office PowerPoint</Application>
  <PresentationFormat>On-screen Show (4:3)</PresentationFormat>
  <Paragraphs>48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 Theme</vt:lpstr>
      <vt:lpstr>Vrsta i način proračuna cijene vodnih usluga</vt:lpstr>
      <vt:lpstr>PowerPoint Presentation</vt:lpstr>
      <vt:lpstr>PowerPoint Presentation</vt:lpstr>
      <vt:lpstr>PowerPoint Presentation</vt:lpstr>
      <vt:lpstr>PowerPoint Presentation</vt:lpstr>
      <vt:lpstr>Vrsta i način proračuna cijene vodnih usluga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 Mjesto, xx-xx.x.2021</dc:title>
  <dc:creator>Branko Vucijak</dc:creator>
  <cp:lastModifiedBy>Fuad Mesic</cp:lastModifiedBy>
  <cp:revision>158</cp:revision>
  <dcterms:created xsi:type="dcterms:W3CDTF">2021-10-31T20:07:21Z</dcterms:created>
  <dcterms:modified xsi:type="dcterms:W3CDTF">2022-12-11T11:07:24Z</dcterms:modified>
</cp:coreProperties>
</file>